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5" r:id="rId2"/>
    <p:sldId id="262" r:id="rId3"/>
    <p:sldId id="263" r:id="rId4"/>
    <p:sldId id="270" r:id="rId5"/>
    <p:sldId id="264" r:id="rId6"/>
    <p:sldId id="271" r:id="rId7"/>
    <p:sldId id="266" r:id="rId8"/>
    <p:sldId id="256" r:id="rId9"/>
    <p:sldId id="269" r:id="rId10"/>
    <p:sldId id="268" r:id="rId11"/>
    <p:sldId id="257" r:id="rId12"/>
    <p:sldId id="258" r:id="rId13"/>
    <p:sldId id="260" r:id="rId14"/>
    <p:sldId id="259"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37113B-1FD0-4507-CFB2-FE8AFFB11082}" v="83" dt="2019-02-20T16:20:08.4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WIE Karen" userId="S::khowie@ed.ac.uk::1429d6c2-cb9b-49fc-b692-09e4e66e9af1" providerId="AD" clId="Web-{75CC4E71-92FD-8ACF-E5FD-FDC2D389C5F2}"/>
    <pc:docChg chg="modSld">
      <pc:chgData name="HOWIE Karen" userId="S::khowie@ed.ac.uk::1429d6c2-cb9b-49fc-b692-09e4e66e9af1" providerId="AD" clId="Web-{75CC4E71-92FD-8ACF-E5FD-FDC2D389C5F2}" dt="2019-02-20T17:20:49.629" v="1"/>
      <pc:docMkLst>
        <pc:docMk/>
      </pc:docMkLst>
      <pc:sldChg chg="delSp">
        <pc:chgData name="HOWIE Karen" userId="S::khowie@ed.ac.uk::1429d6c2-cb9b-49fc-b692-09e4e66e9af1" providerId="AD" clId="Web-{75CC4E71-92FD-8ACF-E5FD-FDC2D389C5F2}" dt="2019-02-20T17:20:49.629" v="1"/>
        <pc:sldMkLst>
          <pc:docMk/>
          <pc:sldMk cId="787176142" sldId="262"/>
        </pc:sldMkLst>
        <pc:spChg chg="del">
          <ac:chgData name="HOWIE Karen" userId="S::khowie@ed.ac.uk::1429d6c2-cb9b-49fc-b692-09e4e66e9af1" providerId="AD" clId="Web-{75CC4E71-92FD-8ACF-E5FD-FDC2D389C5F2}" dt="2019-02-20T17:20:49.629" v="1"/>
          <ac:spMkLst>
            <pc:docMk/>
            <pc:sldMk cId="787176142" sldId="262"/>
            <ac:spMk id="15" creationId="{00000000-0000-0000-0000-000000000000}"/>
          </ac:spMkLst>
        </pc:spChg>
        <pc:picChg chg="del">
          <ac:chgData name="HOWIE Karen" userId="S::khowie@ed.ac.uk::1429d6c2-cb9b-49fc-b692-09e4e66e9af1" providerId="AD" clId="Web-{75CC4E71-92FD-8ACF-E5FD-FDC2D389C5F2}" dt="2019-02-20T17:20:48.145" v="0"/>
          <ac:picMkLst>
            <pc:docMk/>
            <pc:sldMk cId="787176142" sldId="262"/>
            <ac:picMk id="13" creationId="{00000000-0000-0000-0000-000000000000}"/>
          </ac:picMkLst>
        </pc:picChg>
      </pc:sldChg>
    </pc:docChg>
  </pc:docChgLst>
  <pc:docChgLst>
    <pc:chgData name="HOWIE Karen" userId="S::khowie@ed.ac.uk::1429d6c2-cb9b-49fc-b692-09e4e66e9af1" providerId="AD" clId="Web-{C70B511C-D290-3F5B-216F-2680350E4A9F}"/>
    <pc:docChg chg="addSld modSld sldOrd">
      <pc:chgData name="HOWIE Karen" userId="S::khowie@ed.ac.uk::1429d6c2-cb9b-49fc-b692-09e4e66e9af1" providerId="AD" clId="Web-{C70B511C-D290-3F5B-216F-2680350E4A9F}" dt="2019-02-21T12:01:42.012" v="412" actId="20577"/>
      <pc:docMkLst>
        <pc:docMk/>
      </pc:docMkLst>
      <pc:sldChg chg="modSp">
        <pc:chgData name="HOWIE Karen" userId="S::khowie@ed.ac.uk::1429d6c2-cb9b-49fc-b692-09e4e66e9af1" providerId="AD" clId="Web-{C70B511C-D290-3F5B-216F-2680350E4A9F}" dt="2019-02-21T10:35:44.764" v="3" actId="1076"/>
        <pc:sldMkLst>
          <pc:docMk/>
          <pc:sldMk cId="787176142" sldId="262"/>
        </pc:sldMkLst>
        <pc:spChg chg="mod">
          <ac:chgData name="HOWIE Karen" userId="S::khowie@ed.ac.uk::1429d6c2-cb9b-49fc-b692-09e4e66e9af1" providerId="AD" clId="Web-{C70B511C-D290-3F5B-216F-2680350E4A9F}" dt="2019-02-21T10:35:44.764" v="3" actId="1076"/>
          <ac:spMkLst>
            <pc:docMk/>
            <pc:sldMk cId="787176142" sldId="262"/>
            <ac:spMk id="3" creationId="{00000000-0000-0000-0000-000000000000}"/>
          </ac:spMkLst>
        </pc:spChg>
      </pc:sldChg>
      <pc:sldChg chg="modSp ord">
        <pc:chgData name="HOWIE Karen" userId="S::khowie@ed.ac.uk::1429d6c2-cb9b-49fc-b692-09e4e66e9af1" providerId="AD" clId="Web-{C70B511C-D290-3F5B-216F-2680350E4A9F}" dt="2019-02-21T12:01:21.325" v="393" actId="20577"/>
        <pc:sldMkLst>
          <pc:docMk/>
          <pc:sldMk cId="1926506308" sldId="264"/>
        </pc:sldMkLst>
        <pc:spChg chg="mod">
          <ac:chgData name="HOWIE Karen" userId="S::khowie@ed.ac.uk::1429d6c2-cb9b-49fc-b692-09e4e66e9af1" providerId="AD" clId="Web-{C70B511C-D290-3F5B-216F-2680350E4A9F}" dt="2019-02-21T12:01:21.325" v="393" actId="20577"/>
          <ac:spMkLst>
            <pc:docMk/>
            <pc:sldMk cId="1926506308" sldId="264"/>
            <ac:spMk id="3" creationId="{00000000-0000-0000-0000-000000000000}"/>
          </ac:spMkLst>
        </pc:spChg>
      </pc:sldChg>
      <pc:sldChg chg="modSp new">
        <pc:chgData name="HOWIE Karen" userId="S::khowie@ed.ac.uk::1429d6c2-cb9b-49fc-b692-09e4e66e9af1" providerId="AD" clId="Web-{C70B511C-D290-3F5B-216F-2680350E4A9F}" dt="2019-02-21T11:11:35.017" v="283" actId="20577"/>
        <pc:sldMkLst>
          <pc:docMk/>
          <pc:sldMk cId="1571686438" sldId="270"/>
        </pc:sldMkLst>
        <pc:spChg chg="mod">
          <ac:chgData name="HOWIE Karen" userId="S::khowie@ed.ac.uk::1429d6c2-cb9b-49fc-b692-09e4e66e9af1" providerId="AD" clId="Web-{C70B511C-D290-3F5B-216F-2680350E4A9F}" dt="2019-02-21T10:36:09.733" v="8" actId="20577"/>
          <ac:spMkLst>
            <pc:docMk/>
            <pc:sldMk cId="1571686438" sldId="270"/>
            <ac:spMk id="2" creationId="{F64E7787-FBDA-4790-8FF7-0D9B5B1C008E}"/>
          </ac:spMkLst>
        </pc:spChg>
        <pc:spChg chg="mod">
          <ac:chgData name="HOWIE Karen" userId="S::khowie@ed.ac.uk::1429d6c2-cb9b-49fc-b692-09e4e66e9af1" providerId="AD" clId="Web-{C70B511C-D290-3F5B-216F-2680350E4A9F}" dt="2019-02-21T11:11:35.017" v="283" actId="20577"/>
          <ac:spMkLst>
            <pc:docMk/>
            <pc:sldMk cId="1571686438" sldId="270"/>
            <ac:spMk id="3" creationId="{38D3A257-ECA3-402A-916A-009B72B75A83}"/>
          </ac:spMkLst>
        </pc:spChg>
      </pc:sldChg>
      <pc:sldChg chg="modSp new">
        <pc:chgData name="HOWIE Karen" userId="S::khowie@ed.ac.uk::1429d6c2-cb9b-49fc-b692-09e4e66e9af1" providerId="AD" clId="Web-{C70B511C-D290-3F5B-216F-2680350E4A9F}" dt="2019-02-21T12:01:42.012" v="411" actId="20577"/>
        <pc:sldMkLst>
          <pc:docMk/>
          <pc:sldMk cId="2433084600" sldId="271"/>
        </pc:sldMkLst>
        <pc:spChg chg="mod">
          <ac:chgData name="HOWIE Karen" userId="S::khowie@ed.ac.uk::1429d6c2-cb9b-49fc-b692-09e4e66e9af1" providerId="AD" clId="Web-{C70B511C-D290-3F5B-216F-2680350E4A9F}" dt="2019-02-21T11:11:49.141" v="291" actId="20577"/>
          <ac:spMkLst>
            <pc:docMk/>
            <pc:sldMk cId="2433084600" sldId="271"/>
            <ac:spMk id="2" creationId="{E7CDCCA3-9D67-4201-BBD1-1AAC902BB9FC}"/>
          </ac:spMkLst>
        </pc:spChg>
        <pc:spChg chg="mod">
          <ac:chgData name="HOWIE Karen" userId="S::khowie@ed.ac.uk::1429d6c2-cb9b-49fc-b692-09e4e66e9af1" providerId="AD" clId="Web-{C70B511C-D290-3F5B-216F-2680350E4A9F}" dt="2019-02-21T12:01:42.012" v="411" actId="20577"/>
          <ac:spMkLst>
            <pc:docMk/>
            <pc:sldMk cId="2433084600" sldId="271"/>
            <ac:spMk id="3" creationId="{DDD91378-307D-41B1-B9C4-A7474E093F9E}"/>
          </ac:spMkLst>
        </pc:spChg>
      </pc:sldChg>
    </pc:docChg>
  </pc:docChgLst>
  <pc:docChgLst>
    <pc:chgData name="HOWIE Karen" userId="S::khowie@ed.ac.uk::1429d6c2-cb9b-49fc-b692-09e4e66e9af1" providerId="AD" clId="Web-{FB37113B-1FD0-4507-CFB2-FE8AFFB11082}"/>
    <pc:docChg chg="modSld sldOrd">
      <pc:chgData name="HOWIE Karen" userId="S::khowie@ed.ac.uk::1429d6c2-cb9b-49fc-b692-09e4e66e9af1" providerId="AD" clId="Web-{FB37113B-1FD0-4507-CFB2-FE8AFFB11082}" dt="2019-02-20T17:15:15.985" v="336"/>
      <pc:docMkLst>
        <pc:docMk/>
      </pc:docMkLst>
      <pc:sldChg chg="modSp">
        <pc:chgData name="HOWIE Karen" userId="S::khowie@ed.ac.uk::1429d6c2-cb9b-49fc-b692-09e4e66e9af1" providerId="AD" clId="Web-{FB37113B-1FD0-4507-CFB2-FE8AFFB11082}" dt="2019-02-20T17:11:40.315" v="331" actId="20577"/>
        <pc:sldMkLst>
          <pc:docMk/>
          <pc:sldMk cId="2816535230" sldId="256"/>
        </pc:sldMkLst>
        <pc:spChg chg="mod">
          <ac:chgData name="HOWIE Karen" userId="S::khowie@ed.ac.uk::1429d6c2-cb9b-49fc-b692-09e4e66e9af1" providerId="AD" clId="Web-{FB37113B-1FD0-4507-CFB2-FE8AFFB11082}" dt="2019-02-20T17:11:40.315" v="331" actId="20577"/>
          <ac:spMkLst>
            <pc:docMk/>
            <pc:sldMk cId="2816535230" sldId="256"/>
            <ac:spMk id="3" creationId="{00000000-0000-0000-0000-000000000000}"/>
          </ac:spMkLst>
        </pc:spChg>
      </pc:sldChg>
      <pc:sldChg chg="ord">
        <pc:chgData name="HOWIE Karen" userId="S::khowie@ed.ac.uk::1429d6c2-cb9b-49fc-b692-09e4e66e9af1" providerId="AD" clId="Web-{FB37113B-1FD0-4507-CFB2-FE8AFFB11082}" dt="2019-02-20T17:15:15.985" v="336"/>
        <pc:sldMkLst>
          <pc:docMk/>
          <pc:sldMk cId="2772607228" sldId="257"/>
        </pc:sldMkLst>
      </pc:sldChg>
      <pc:sldChg chg="modSp">
        <pc:chgData name="HOWIE Karen" userId="S::khowie@ed.ac.uk::1429d6c2-cb9b-49fc-b692-09e4e66e9af1" providerId="AD" clId="Web-{FB37113B-1FD0-4507-CFB2-FE8AFFB11082}" dt="2019-02-20T16:17:02.481" v="30" actId="20577"/>
        <pc:sldMkLst>
          <pc:docMk/>
          <pc:sldMk cId="3099024915" sldId="263"/>
        </pc:sldMkLst>
        <pc:spChg chg="mod">
          <ac:chgData name="HOWIE Karen" userId="S::khowie@ed.ac.uk::1429d6c2-cb9b-49fc-b692-09e4e66e9af1" providerId="AD" clId="Web-{FB37113B-1FD0-4507-CFB2-FE8AFFB11082}" dt="2019-02-20T16:17:02.481" v="30" actId="20577"/>
          <ac:spMkLst>
            <pc:docMk/>
            <pc:sldMk cId="3099024915" sldId="263"/>
            <ac:spMk id="3" creationId="{00000000-0000-0000-0000-000000000000}"/>
          </ac:spMkLst>
        </pc:spChg>
      </pc:sldChg>
      <pc:sldChg chg="modSp">
        <pc:chgData name="HOWIE Karen" userId="S::khowie@ed.ac.uk::1429d6c2-cb9b-49fc-b692-09e4e66e9af1" providerId="AD" clId="Web-{FB37113B-1FD0-4507-CFB2-FE8AFFB11082}" dt="2019-02-20T17:03:00.208" v="280" actId="20577"/>
        <pc:sldMkLst>
          <pc:docMk/>
          <pc:sldMk cId="1926506308" sldId="264"/>
        </pc:sldMkLst>
        <pc:spChg chg="mod">
          <ac:chgData name="HOWIE Karen" userId="S::khowie@ed.ac.uk::1429d6c2-cb9b-49fc-b692-09e4e66e9af1" providerId="AD" clId="Web-{FB37113B-1FD0-4507-CFB2-FE8AFFB11082}" dt="2019-02-20T17:03:00.208" v="280" actId="20577"/>
          <ac:spMkLst>
            <pc:docMk/>
            <pc:sldMk cId="1926506308" sldId="264"/>
            <ac:spMk id="3" creationId="{00000000-0000-0000-0000-000000000000}"/>
          </ac:spMkLst>
        </pc:spChg>
      </pc:sldChg>
      <pc:sldChg chg="modSp">
        <pc:chgData name="HOWIE Karen" userId="S::khowie@ed.ac.uk::1429d6c2-cb9b-49fc-b692-09e4e66e9af1" providerId="AD" clId="Web-{FB37113B-1FD0-4507-CFB2-FE8AFFB11082}" dt="2019-02-20T17:11:19.002" v="315" actId="20577"/>
        <pc:sldMkLst>
          <pc:docMk/>
          <pc:sldMk cId="2532422403" sldId="266"/>
        </pc:sldMkLst>
        <pc:spChg chg="mod">
          <ac:chgData name="HOWIE Karen" userId="S::khowie@ed.ac.uk::1429d6c2-cb9b-49fc-b692-09e4e66e9af1" providerId="AD" clId="Web-{FB37113B-1FD0-4507-CFB2-FE8AFFB11082}" dt="2019-02-20T17:11:19.002" v="315" actId="20577"/>
          <ac:spMkLst>
            <pc:docMk/>
            <pc:sldMk cId="2532422403" sldId="266"/>
            <ac:spMk id="3" creationId="{00000000-0000-0000-0000-000000000000}"/>
          </ac:spMkLst>
        </pc:spChg>
      </pc:sldChg>
      <pc:sldChg chg="ord">
        <pc:chgData name="HOWIE Karen" userId="S::khowie@ed.ac.uk::1429d6c2-cb9b-49fc-b692-09e4e66e9af1" providerId="AD" clId="Web-{FB37113B-1FD0-4507-CFB2-FE8AFFB11082}" dt="2019-02-20T17:14:59.126" v="335"/>
        <pc:sldMkLst>
          <pc:docMk/>
          <pc:sldMk cId="4183246775" sldId="268"/>
        </pc:sldMkLst>
      </pc:sldChg>
      <pc:sldChg chg="ord">
        <pc:chgData name="HOWIE Karen" userId="S::khowie@ed.ac.uk::1429d6c2-cb9b-49fc-b692-09e4e66e9af1" providerId="AD" clId="Web-{FB37113B-1FD0-4507-CFB2-FE8AFFB11082}" dt="2019-02-20T17:14:56.923" v="334"/>
        <pc:sldMkLst>
          <pc:docMk/>
          <pc:sldMk cId="947565621" sldId="2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0825D5-2BE9-45CB-81AA-965A0FC4F237}" type="datetimeFigureOut">
              <a:rPr lang="en-GB" smtClean="0"/>
              <a:t>22/02/2019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98818B-65E0-4231-94EE-7D958C8D8E17}" type="slidenum">
              <a:rPr lang="en-GB" smtClean="0"/>
              <a:t>‹#›</a:t>
            </a:fld>
            <a:endParaRPr lang="en-GB"/>
          </a:p>
        </p:txBody>
      </p:sp>
    </p:spTree>
    <p:extLst>
      <p:ext uri="{BB962C8B-B14F-4D97-AF65-F5344CB8AC3E}">
        <p14:creationId xmlns:p14="http://schemas.microsoft.com/office/powerpoint/2010/main" val="1732366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12054E-5514-49E2-895F-976A098C79AF}" type="slidenum">
              <a:rPr lang="en-GB" smtClean="0"/>
              <a:t>1</a:t>
            </a:fld>
            <a:endParaRPr lang="en-GB"/>
          </a:p>
        </p:txBody>
      </p:sp>
    </p:spTree>
    <p:extLst>
      <p:ext uri="{BB962C8B-B14F-4D97-AF65-F5344CB8AC3E}">
        <p14:creationId xmlns:p14="http://schemas.microsoft.com/office/powerpoint/2010/main" val="2864632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 fire</a:t>
            </a:r>
            <a:r>
              <a:rPr lang="en-GB" baseline="0"/>
              <a:t> alarm</a:t>
            </a:r>
          </a:p>
          <a:p>
            <a:r>
              <a:rPr lang="en-GB" baseline="0"/>
              <a:t>Bathroom</a:t>
            </a:r>
          </a:p>
          <a:p>
            <a:r>
              <a:rPr lang="en-GB" baseline="0"/>
              <a:t>Cake 3-3.15 </a:t>
            </a:r>
            <a:r>
              <a:rPr lang="en-GB" baseline="0" err="1"/>
              <a:t>ish</a:t>
            </a:r>
            <a:endParaRPr lang="en-GB" baseline="0"/>
          </a:p>
          <a:p>
            <a:r>
              <a:rPr lang="en-GB" baseline="0"/>
              <a:t>Give you time at the end to start your blog</a:t>
            </a:r>
            <a:endParaRPr lang="en-GB"/>
          </a:p>
        </p:txBody>
      </p:sp>
      <p:sp>
        <p:nvSpPr>
          <p:cNvPr id="4" name="Slide Number Placeholder 3"/>
          <p:cNvSpPr>
            <a:spLocks noGrp="1"/>
          </p:cNvSpPr>
          <p:nvPr>
            <p:ph type="sldNum" sz="quarter" idx="10"/>
          </p:nvPr>
        </p:nvSpPr>
        <p:spPr/>
        <p:txBody>
          <a:bodyPr/>
          <a:lstStyle/>
          <a:p>
            <a:fld id="{B098818B-65E0-4231-94EE-7D958C8D8E17}" type="slidenum">
              <a:rPr lang="en-GB" smtClean="0"/>
              <a:t>3</a:t>
            </a:fld>
            <a:endParaRPr lang="en-GB"/>
          </a:p>
        </p:txBody>
      </p:sp>
    </p:spTree>
    <p:extLst>
      <p:ext uri="{BB962C8B-B14F-4D97-AF65-F5344CB8AC3E}">
        <p14:creationId xmlns:p14="http://schemas.microsoft.com/office/powerpoint/2010/main" val="2568528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Your own hosting platform is a very powerful platform but you need to take care.  This environment</a:t>
            </a:r>
            <a:r>
              <a:rPr lang="en-GB" baseline="0"/>
              <a:t> isn’t as protected as other services you might use. These are the sorts of things you need to watch out for….</a:t>
            </a:r>
            <a:endParaRPr lang="en-GB"/>
          </a:p>
        </p:txBody>
      </p:sp>
      <p:sp>
        <p:nvSpPr>
          <p:cNvPr id="4" name="Slide Number Placeholder 3"/>
          <p:cNvSpPr>
            <a:spLocks noGrp="1"/>
          </p:cNvSpPr>
          <p:nvPr>
            <p:ph type="sldNum" sz="quarter" idx="10"/>
          </p:nvPr>
        </p:nvSpPr>
        <p:spPr/>
        <p:txBody>
          <a:bodyPr/>
          <a:lstStyle/>
          <a:p>
            <a:fld id="{B098818B-65E0-4231-94EE-7D958C8D8E17}" type="slidenum">
              <a:rPr lang="en-GB" smtClean="0"/>
              <a:t>8</a:t>
            </a:fld>
            <a:endParaRPr lang="en-GB"/>
          </a:p>
        </p:txBody>
      </p:sp>
    </p:spTree>
    <p:extLst>
      <p:ext uri="{BB962C8B-B14F-4D97-AF65-F5344CB8AC3E}">
        <p14:creationId xmlns:p14="http://schemas.microsoft.com/office/powerpoint/2010/main" val="692881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Security important – if your</a:t>
            </a:r>
            <a:r>
              <a:rPr lang="en-GB" baseline="0"/>
              <a:t> site gets hacked and you don’t notice….</a:t>
            </a:r>
            <a:endParaRPr lang="en-GB"/>
          </a:p>
        </p:txBody>
      </p:sp>
      <p:sp>
        <p:nvSpPr>
          <p:cNvPr id="4" name="Slide Number Placeholder 3"/>
          <p:cNvSpPr>
            <a:spLocks noGrp="1"/>
          </p:cNvSpPr>
          <p:nvPr>
            <p:ph type="sldNum" sz="quarter" idx="10"/>
          </p:nvPr>
        </p:nvSpPr>
        <p:spPr/>
        <p:txBody>
          <a:bodyPr/>
          <a:lstStyle/>
          <a:p>
            <a:fld id="{B098818B-65E0-4231-94EE-7D958C8D8E17}" type="slidenum">
              <a:rPr lang="en-GB" smtClean="0"/>
              <a:t>10</a:t>
            </a:fld>
            <a:endParaRPr lang="en-GB"/>
          </a:p>
        </p:txBody>
      </p:sp>
    </p:spTree>
    <p:extLst>
      <p:ext uri="{BB962C8B-B14F-4D97-AF65-F5344CB8AC3E}">
        <p14:creationId xmlns:p14="http://schemas.microsoft.com/office/powerpoint/2010/main" val="3826326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8818B-65E0-4231-94EE-7D958C8D8E17}" type="slidenum">
              <a:rPr lang="en-GB" smtClean="0"/>
              <a:t>11</a:t>
            </a:fld>
            <a:endParaRPr lang="en-GB"/>
          </a:p>
        </p:txBody>
      </p:sp>
    </p:spTree>
    <p:extLst>
      <p:ext uri="{BB962C8B-B14F-4D97-AF65-F5344CB8AC3E}">
        <p14:creationId xmlns:p14="http://schemas.microsoft.com/office/powerpoint/2010/main" val="3345206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8818B-65E0-4231-94EE-7D958C8D8E17}" type="slidenum">
              <a:rPr lang="en-GB" smtClean="0"/>
              <a:t>12</a:t>
            </a:fld>
            <a:endParaRPr lang="en-GB"/>
          </a:p>
        </p:txBody>
      </p:sp>
    </p:spTree>
    <p:extLst>
      <p:ext uri="{BB962C8B-B14F-4D97-AF65-F5344CB8AC3E}">
        <p14:creationId xmlns:p14="http://schemas.microsoft.com/office/powerpoint/2010/main" val="827318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8818B-65E0-4231-94EE-7D958C8D8E17}" type="slidenum">
              <a:rPr lang="en-GB" smtClean="0"/>
              <a:t>13</a:t>
            </a:fld>
            <a:endParaRPr lang="en-GB"/>
          </a:p>
        </p:txBody>
      </p:sp>
    </p:spTree>
    <p:extLst>
      <p:ext uri="{BB962C8B-B14F-4D97-AF65-F5344CB8AC3E}">
        <p14:creationId xmlns:p14="http://schemas.microsoft.com/office/powerpoint/2010/main" val="2043756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8818B-65E0-4231-94EE-7D958C8D8E17}" type="slidenum">
              <a:rPr lang="en-GB" smtClean="0"/>
              <a:t>14</a:t>
            </a:fld>
            <a:endParaRPr lang="en-GB"/>
          </a:p>
        </p:txBody>
      </p:sp>
    </p:spTree>
    <p:extLst>
      <p:ext uri="{BB962C8B-B14F-4D97-AF65-F5344CB8AC3E}">
        <p14:creationId xmlns:p14="http://schemas.microsoft.com/office/powerpoint/2010/main" val="1638996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Image heavy vs image light</a:t>
            </a:r>
          </a:p>
          <a:p>
            <a:endParaRPr lang="en-GB"/>
          </a:p>
        </p:txBody>
      </p:sp>
      <p:sp>
        <p:nvSpPr>
          <p:cNvPr id="4" name="Slide Number Placeholder 3"/>
          <p:cNvSpPr>
            <a:spLocks noGrp="1"/>
          </p:cNvSpPr>
          <p:nvPr>
            <p:ph type="sldNum" sz="quarter" idx="10"/>
          </p:nvPr>
        </p:nvSpPr>
        <p:spPr/>
        <p:txBody>
          <a:bodyPr/>
          <a:lstStyle/>
          <a:p>
            <a:fld id="{B098818B-65E0-4231-94EE-7D958C8D8E17}" type="slidenum">
              <a:rPr lang="en-GB" smtClean="0"/>
              <a:t>15</a:t>
            </a:fld>
            <a:endParaRPr lang="en-GB"/>
          </a:p>
        </p:txBody>
      </p:sp>
    </p:spTree>
    <p:extLst>
      <p:ext uri="{BB962C8B-B14F-4D97-AF65-F5344CB8AC3E}">
        <p14:creationId xmlns:p14="http://schemas.microsoft.com/office/powerpoint/2010/main" val="2084497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E518375-47AC-4BB5-BC45-2EDEA0C27B98}" type="datetimeFigureOut">
              <a:rPr lang="en-GB" smtClean="0"/>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714B25-842C-451D-982B-F07D0CB67BE8}" type="slidenum">
              <a:rPr lang="en-GB" smtClean="0"/>
              <a:t>‹#›</a:t>
            </a:fld>
            <a:endParaRPr lang="en-GB"/>
          </a:p>
        </p:txBody>
      </p:sp>
    </p:spTree>
    <p:extLst>
      <p:ext uri="{BB962C8B-B14F-4D97-AF65-F5344CB8AC3E}">
        <p14:creationId xmlns:p14="http://schemas.microsoft.com/office/powerpoint/2010/main" val="1608481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518375-47AC-4BB5-BC45-2EDEA0C27B98}" type="datetimeFigureOut">
              <a:rPr lang="en-GB" smtClean="0"/>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714B25-842C-451D-982B-F07D0CB67BE8}" type="slidenum">
              <a:rPr lang="en-GB" smtClean="0"/>
              <a:t>‹#›</a:t>
            </a:fld>
            <a:endParaRPr lang="en-GB"/>
          </a:p>
        </p:txBody>
      </p:sp>
    </p:spTree>
    <p:extLst>
      <p:ext uri="{BB962C8B-B14F-4D97-AF65-F5344CB8AC3E}">
        <p14:creationId xmlns:p14="http://schemas.microsoft.com/office/powerpoint/2010/main" val="3881832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518375-47AC-4BB5-BC45-2EDEA0C27B98}" type="datetimeFigureOut">
              <a:rPr lang="en-GB" smtClean="0"/>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714B25-842C-451D-982B-F07D0CB67BE8}" type="slidenum">
              <a:rPr lang="en-GB" smtClean="0"/>
              <a:t>‹#›</a:t>
            </a:fld>
            <a:endParaRPr lang="en-GB"/>
          </a:p>
        </p:txBody>
      </p:sp>
    </p:spTree>
    <p:extLst>
      <p:ext uri="{BB962C8B-B14F-4D97-AF65-F5344CB8AC3E}">
        <p14:creationId xmlns:p14="http://schemas.microsoft.com/office/powerpoint/2010/main" val="1884260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518375-47AC-4BB5-BC45-2EDEA0C27B98}" type="datetimeFigureOut">
              <a:rPr lang="en-GB" smtClean="0"/>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714B25-842C-451D-982B-F07D0CB67BE8}" type="slidenum">
              <a:rPr lang="en-GB" smtClean="0"/>
              <a:t>‹#›</a:t>
            </a:fld>
            <a:endParaRPr lang="en-GB"/>
          </a:p>
        </p:txBody>
      </p:sp>
    </p:spTree>
    <p:extLst>
      <p:ext uri="{BB962C8B-B14F-4D97-AF65-F5344CB8AC3E}">
        <p14:creationId xmlns:p14="http://schemas.microsoft.com/office/powerpoint/2010/main" val="805806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518375-47AC-4BB5-BC45-2EDEA0C27B98}" type="datetimeFigureOut">
              <a:rPr lang="en-GB" smtClean="0"/>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714B25-842C-451D-982B-F07D0CB67BE8}" type="slidenum">
              <a:rPr lang="en-GB" smtClean="0"/>
              <a:t>‹#›</a:t>
            </a:fld>
            <a:endParaRPr lang="en-GB"/>
          </a:p>
        </p:txBody>
      </p:sp>
    </p:spTree>
    <p:extLst>
      <p:ext uri="{BB962C8B-B14F-4D97-AF65-F5344CB8AC3E}">
        <p14:creationId xmlns:p14="http://schemas.microsoft.com/office/powerpoint/2010/main" val="1849775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518375-47AC-4BB5-BC45-2EDEA0C27B98}" type="datetimeFigureOut">
              <a:rPr lang="en-GB" smtClean="0"/>
              <a:t>22/02/2019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714B25-842C-451D-982B-F07D0CB67BE8}" type="slidenum">
              <a:rPr lang="en-GB" smtClean="0"/>
              <a:t>‹#›</a:t>
            </a:fld>
            <a:endParaRPr lang="en-GB"/>
          </a:p>
        </p:txBody>
      </p:sp>
    </p:spTree>
    <p:extLst>
      <p:ext uri="{BB962C8B-B14F-4D97-AF65-F5344CB8AC3E}">
        <p14:creationId xmlns:p14="http://schemas.microsoft.com/office/powerpoint/2010/main" val="1873866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E518375-47AC-4BB5-BC45-2EDEA0C27B98}" type="datetimeFigureOut">
              <a:rPr lang="en-GB" smtClean="0"/>
              <a:t>22/02/2019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714B25-842C-451D-982B-F07D0CB67BE8}" type="slidenum">
              <a:rPr lang="en-GB" smtClean="0"/>
              <a:t>‹#›</a:t>
            </a:fld>
            <a:endParaRPr lang="en-GB"/>
          </a:p>
        </p:txBody>
      </p:sp>
    </p:spTree>
    <p:extLst>
      <p:ext uri="{BB962C8B-B14F-4D97-AF65-F5344CB8AC3E}">
        <p14:creationId xmlns:p14="http://schemas.microsoft.com/office/powerpoint/2010/main" val="871455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518375-47AC-4BB5-BC45-2EDEA0C27B98}" type="datetimeFigureOut">
              <a:rPr lang="en-GB" smtClean="0"/>
              <a:t>22/02/2019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714B25-842C-451D-982B-F07D0CB67BE8}" type="slidenum">
              <a:rPr lang="en-GB" smtClean="0"/>
              <a:t>‹#›</a:t>
            </a:fld>
            <a:endParaRPr lang="en-GB"/>
          </a:p>
        </p:txBody>
      </p:sp>
    </p:spTree>
    <p:extLst>
      <p:ext uri="{BB962C8B-B14F-4D97-AF65-F5344CB8AC3E}">
        <p14:creationId xmlns:p14="http://schemas.microsoft.com/office/powerpoint/2010/main" val="2641326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518375-47AC-4BB5-BC45-2EDEA0C27B98}" type="datetimeFigureOut">
              <a:rPr lang="en-GB" smtClean="0"/>
              <a:t>22/02/2019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714B25-842C-451D-982B-F07D0CB67BE8}" type="slidenum">
              <a:rPr lang="en-GB" smtClean="0"/>
              <a:t>‹#›</a:t>
            </a:fld>
            <a:endParaRPr lang="en-GB"/>
          </a:p>
        </p:txBody>
      </p:sp>
    </p:spTree>
    <p:extLst>
      <p:ext uri="{BB962C8B-B14F-4D97-AF65-F5344CB8AC3E}">
        <p14:creationId xmlns:p14="http://schemas.microsoft.com/office/powerpoint/2010/main" val="3917258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E518375-47AC-4BB5-BC45-2EDEA0C27B98}" type="datetimeFigureOut">
              <a:rPr lang="en-GB" smtClean="0"/>
              <a:t>22/02/2019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714B25-842C-451D-982B-F07D0CB67BE8}" type="slidenum">
              <a:rPr lang="en-GB" smtClean="0"/>
              <a:t>‹#›</a:t>
            </a:fld>
            <a:endParaRPr lang="en-GB"/>
          </a:p>
        </p:txBody>
      </p:sp>
    </p:spTree>
    <p:extLst>
      <p:ext uri="{BB962C8B-B14F-4D97-AF65-F5344CB8AC3E}">
        <p14:creationId xmlns:p14="http://schemas.microsoft.com/office/powerpoint/2010/main" val="4222055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E518375-47AC-4BB5-BC45-2EDEA0C27B98}" type="datetimeFigureOut">
              <a:rPr lang="en-GB" smtClean="0"/>
              <a:t>22/02/2019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714B25-842C-451D-982B-F07D0CB67BE8}" type="slidenum">
              <a:rPr lang="en-GB" smtClean="0"/>
              <a:t>‹#›</a:t>
            </a:fld>
            <a:endParaRPr lang="en-GB"/>
          </a:p>
        </p:txBody>
      </p:sp>
    </p:spTree>
    <p:extLst>
      <p:ext uri="{BB962C8B-B14F-4D97-AF65-F5344CB8AC3E}">
        <p14:creationId xmlns:p14="http://schemas.microsoft.com/office/powerpoint/2010/main" val="1125758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518375-47AC-4BB5-BC45-2EDEA0C27B98}" type="datetimeFigureOut">
              <a:rPr lang="en-GB" smtClean="0"/>
              <a:t>22/02/2019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714B25-842C-451D-982B-F07D0CB67BE8}" type="slidenum">
              <a:rPr lang="en-GB" smtClean="0"/>
              <a:t>‹#›</a:t>
            </a:fld>
            <a:endParaRPr lang="en-GB"/>
          </a:p>
        </p:txBody>
      </p:sp>
    </p:spTree>
    <p:extLst>
      <p:ext uri="{BB962C8B-B14F-4D97-AF65-F5344CB8AC3E}">
        <p14:creationId xmlns:p14="http://schemas.microsoft.com/office/powerpoint/2010/main" val="299358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unsplash.com/?utm_source=unsplash&amp;utm_medium=referral&amp;utm_content=creditCopyText" TargetMode="External"/><Relationship Id="rId4" Type="http://schemas.openxmlformats.org/officeDocument/2006/relationships/hyperlink" Target="https://unsplash.com/photos/l3N9Q27zULw?utm_source=unsplash&amp;utm_medium=referral&amp;utm_content=creditCopyText"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ed.ac.uk/institute-academic-development/about-us/projects/digital-footprin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pixabay.com/en/icon-steps-shoes-icon-shoes-steps-1991839/"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s://en-gb.wordpress.org/plugins/wordfenc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pixabay.com/en/key-keyhole-lock-security-unlock-2114046/" TargetMode="External"/><Relationship Id="rId4" Type="http://schemas.openxmlformats.org/officeDocument/2006/relationships/hyperlink" Target="https://www.isitwp.com/how-to-make-a-wordpress-privacy-polic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pixabay.com/en/lifting-box-wood-heavy-crate-2440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pixabay.com/en/maintenance-under-construction-2422173/"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medium.com/" TargetMode="External"/><Relationship Id="rId2" Type="http://schemas.openxmlformats.org/officeDocument/2006/relationships/hyperlink" Target="https://www.blogger.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en/books-bookstore-book-reading-1204029/"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www.ed.ac.uk/information-services/learning-technology/blogging/introduction/how-to-create-an-accessible-blo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97072"/>
            <a:ext cx="12336087" cy="9252065"/>
          </a:xfrm>
          <a:prstGeom prst="rect">
            <a:avLst/>
          </a:prstGeom>
        </p:spPr>
      </p:pic>
      <p:sp>
        <p:nvSpPr>
          <p:cNvPr id="5" name="Title 1"/>
          <p:cNvSpPr txBox="1">
            <a:spLocks/>
          </p:cNvSpPr>
          <p:nvPr/>
        </p:nvSpPr>
        <p:spPr>
          <a:xfrm>
            <a:off x="891254" y="1317983"/>
            <a:ext cx="10553578" cy="14700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a:t>Get Blogging!</a:t>
            </a:r>
          </a:p>
        </p:txBody>
      </p:sp>
      <p:sp>
        <p:nvSpPr>
          <p:cNvPr id="6" name="Subtitle 2"/>
          <p:cNvSpPr txBox="1">
            <a:spLocks/>
          </p:cNvSpPr>
          <p:nvPr/>
        </p:nvSpPr>
        <p:spPr>
          <a:xfrm>
            <a:off x="4044603" y="2869043"/>
            <a:ext cx="6400800" cy="17526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defRPr/>
            </a:pPr>
            <a:r>
              <a:rPr lang="en-GB" sz="3200"/>
              <a:t>Festival of Creative Learning Week 2019</a:t>
            </a:r>
          </a:p>
        </p:txBody>
      </p:sp>
      <p:sp>
        <p:nvSpPr>
          <p:cNvPr id="7" name="TextBox 6"/>
          <p:cNvSpPr txBox="1"/>
          <p:nvPr/>
        </p:nvSpPr>
        <p:spPr>
          <a:xfrm>
            <a:off x="87087" y="6302772"/>
            <a:ext cx="4630057" cy="830997"/>
          </a:xfrm>
          <a:prstGeom prst="rect">
            <a:avLst/>
          </a:prstGeom>
          <a:noFill/>
        </p:spPr>
        <p:txBody>
          <a:bodyPr wrap="square" rtlCol="0">
            <a:spAutoFit/>
          </a:bodyPr>
          <a:lstStyle/>
          <a:p>
            <a:pPr algn="ctr"/>
            <a:r>
              <a:rPr lang="en-GB" sz="2400"/>
              <a:t>Photo by </a:t>
            </a:r>
            <a:r>
              <a:rPr lang="en-GB" sz="2400" u="sng">
                <a:hlinkClick r:id="rId4"/>
              </a:rPr>
              <a:t>Jess Watters</a:t>
            </a:r>
            <a:r>
              <a:rPr lang="en-GB" sz="2400"/>
              <a:t> on </a:t>
            </a:r>
            <a:r>
              <a:rPr lang="en-GB" sz="2400" u="sng" err="1">
                <a:hlinkClick r:id="rId5"/>
              </a:rPr>
              <a:t>Unsplash</a:t>
            </a:r>
            <a:endParaRPr lang="en-GB" sz="2400"/>
          </a:p>
          <a:p>
            <a:pPr algn="ctr"/>
            <a:endParaRPr lang="en-GB" sz="2400"/>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0862" y="149962"/>
            <a:ext cx="6720854" cy="1075946"/>
          </a:xfrm>
          <a:prstGeom prst="rect">
            <a:avLst/>
          </a:prstGeom>
        </p:spPr>
      </p:pic>
    </p:spTree>
    <p:extLst>
      <p:ext uri="{BB962C8B-B14F-4D97-AF65-F5344CB8AC3E}">
        <p14:creationId xmlns:p14="http://schemas.microsoft.com/office/powerpoint/2010/main" val="534192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Digital footprint</a:t>
            </a:r>
          </a:p>
        </p:txBody>
      </p:sp>
      <p:sp>
        <p:nvSpPr>
          <p:cNvPr id="3" name="Content Placeholder 2"/>
          <p:cNvSpPr>
            <a:spLocks noGrp="1"/>
          </p:cNvSpPr>
          <p:nvPr>
            <p:ph idx="1"/>
          </p:nvPr>
        </p:nvSpPr>
        <p:spPr>
          <a:xfrm>
            <a:off x="838200" y="1825625"/>
            <a:ext cx="6845300" cy="4351338"/>
          </a:xfrm>
        </p:spPr>
        <p:txBody>
          <a:bodyPr>
            <a:normAutofit fontScale="85000" lnSpcReduction="20000"/>
          </a:bodyPr>
          <a:lstStyle/>
          <a:p>
            <a:pPr marL="0" indent="0" algn="ctr">
              <a:buNone/>
            </a:pPr>
            <a:r>
              <a:rPr lang="en-GB"/>
              <a:t>“It's the data you leave behind when you go online. It's what you've said, what others have said about you, where you've been, images you're tagged in, personal information, social media profiles, and much more.”</a:t>
            </a:r>
          </a:p>
          <a:p>
            <a:pPr marL="0" indent="0" algn="ctr">
              <a:buNone/>
            </a:pPr>
            <a:endParaRPr lang="en-GB"/>
          </a:p>
          <a:p>
            <a:r>
              <a:rPr lang="en-GB"/>
              <a:t>Blogging more obvious digital footprint than other social media</a:t>
            </a:r>
          </a:p>
          <a:p>
            <a:r>
              <a:rPr lang="en-GB"/>
              <a:t>Make sure that anything you don’t want to be public is definitely private!  Check as a non-logged-in user.</a:t>
            </a:r>
          </a:p>
          <a:p>
            <a:r>
              <a:rPr lang="en-GB"/>
              <a:t>Security important here!</a:t>
            </a:r>
          </a:p>
          <a:p>
            <a:r>
              <a:rPr lang="en-GB">
                <a:hlinkClick r:id="rId3"/>
              </a:rPr>
              <a:t>https://www.ed.ac.uk/institute-academic-development/about-us/projects/digital-footprint</a:t>
            </a:r>
            <a:r>
              <a:rPr lang="en-GB"/>
              <a:t>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2500" y="762000"/>
            <a:ext cx="5321300" cy="5321300"/>
          </a:xfrm>
          <a:prstGeom prst="rect">
            <a:avLst/>
          </a:prstGeom>
        </p:spPr>
      </p:pic>
      <p:sp>
        <p:nvSpPr>
          <p:cNvPr id="5" name="TextBox 4"/>
          <p:cNvSpPr txBox="1"/>
          <p:nvPr/>
        </p:nvSpPr>
        <p:spPr>
          <a:xfrm>
            <a:off x="9588500" y="6506131"/>
            <a:ext cx="2832100" cy="369332"/>
          </a:xfrm>
          <a:prstGeom prst="rect">
            <a:avLst/>
          </a:prstGeom>
          <a:noFill/>
        </p:spPr>
        <p:txBody>
          <a:bodyPr wrap="square" rtlCol="0">
            <a:spAutoFit/>
          </a:bodyPr>
          <a:lstStyle/>
          <a:p>
            <a:r>
              <a:rPr lang="en-GB"/>
              <a:t>Image by </a:t>
            </a:r>
            <a:r>
              <a:rPr lang="en-GB">
                <a:hlinkClick r:id="rId5"/>
              </a:rPr>
              <a:t>Elisa Riva</a:t>
            </a:r>
            <a:r>
              <a:rPr lang="en-GB"/>
              <a:t>, CC0</a:t>
            </a:r>
          </a:p>
        </p:txBody>
      </p:sp>
    </p:spTree>
    <p:extLst>
      <p:ext uri="{BB962C8B-B14F-4D97-AF65-F5344CB8AC3E}">
        <p14:creationId xmlns:p14="http://schemas.microsoft.com/office/powerpoint/2010/main" val="4183246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Security</a:t>
            </a:r>
          </a:p>
        </p:txBody>
      </p:sp>
      <p:sp>
        <p:nvSpPr>
          <p:cNvPr id="3" name="Content Placeholder 2"/>
          <p:cNvSpPr>
            <a:spLocks noGrp="1"/>
          </p:cNvSpPr>
          <p:nvPr>
            <p:ph idx="1"/>
          </p:nvPr>
        </p:nvSpPr>
        <p:spPr/>
        <p:txBody>
          <a:bodyPr/>
          <a:lstStyle/>
          <a:p>
            <a:r>
              <a:rPr lang="en-GB"/>
              <a:t>Patching, updates and back-ups</a:t>
            </a:r>
          </a:p>
          <a:p>
            <a:r>
              <a:rPr lang="en-GB"/>
              <a:t>Sometimes updates break things….</a:t>
            </a:r>
          </a:p>
          <a:p>
            <a:r>
              <a:rPr lang="en-GB"/>
              <a:t>The follies of not staying secure…</a:t>
            </a:r>
          </a:p>
          <a:p>
            <a:r>
              <a:rPr lang="en-GB"/>
              <a:t>Be careful what plug-ins you install</a:t>
            </a:r>
          </a:p>
          <a:p>
            <a:r>
              <a:rPr lang="en-GB"/>
              <a:t>Think about a security plugin such as </a:t>
            </a:r>
            <a:r>
              <a:rPr lang="en-GB" err="1"/>
              <a:t>WordFence</a:t>
            </a:r>
            <a:r>
              <a:rPr lang="en-GB"/>
              <a:t> (</a:t>
            </a:r>
            <a:r>
              <a:rPr lang="en-GB">
                <a:hlinkClick r:id="rId3"/>
              </a:rPr>
              <a:t>https://en-gb.wordpress.org/plugins/wordfence/</a:t>
            </a:r>
            <a:r>
              <a:rPr lang="en-GB"/>
              <a:t>) </a:t>
            </a:r>
          </a:p>
          <a:p>
            <a:endParaRPr lang="en-GB"/>
          </a:p>
        </p:txBody>
      </p:sp>
      <p:pic>
        <p:nvPicPr>
          <p:cNvPr id="4" name="Picture 3"/>
          <p:cNvPicPr>
            <a:picLocks noChangeAspect="1"/>
          </p:cNvPicPr>
          <p:nvPr/>
        </p:nvPicPr>
        <p:blipFill rotWithShape="1">
          <a:blip r:embed="rId4"/>
          <a:srcRect t="9320"/>
          <a:stretch/>
        </p:blipFill>
        <p:spPr>
          <a:xfrm>
            <a:off x="6517085" y="787732"/>
            <a:ext cx="5054153" cy="2482518"/>
          </a:xfrm>
          <a:prstGeom prst="rect">
            <a:avLst/>
          </a:prstGeom>
        </p:spPr>
      </p:pic>
    </p:spTree>
    <p:extLst>
      <p:ext uri="{BB962C8B-B14F-4D97-AF65-F5344CB8AC3E}">
        <p14:creationId xmlns:p14="http://schemas.microsoft.com/office/powerpoint/2010/main" val="2772607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5934"/>
            <a:ext cx="14285843" cy="8035787"/>
          </a:xfrm>
          <a:prstGeom prst="rect">
            <a:avLst/>
          </a:prstGeom>
        </p:spPr>
      </p:pic>
      <p:sp>
        <p:nvSpPr>
          <p:cNvPr id="2" name="Title 1"/>
          <p:cNvSpPr>
            <a:spLocks noGrp="1"/>
          </p:cNvSpPr>
          <p:nvPr>
            <p:ph type="title"/>
          </p:nvPr>
        </p:nvSpPr>
        <p:spPr/>
        <p:txBody>
          <a:bodyPr/>
          <a:lstStyle/>
          <a:p>
            <a:r>
              <a:rPr lang="en-GB"/>
              <a:t>Data protection</a:t>
            </a:r>
          </a:p>
        </p:txBody>
      </p:sp>
      <p:sp>
        <p:nvSpPr>
          <p:cNvPr id="3" name="Content Placeholder 2"/>
          <p:cNvSpPr>
            <a:spLocks noGrp="1"/>
          </p:cNvSpPr>
          <p:nvPr>
            <p:ph idx="1"/>
          </p:nvPr>
        </p:nvSpPr>
        <p:spPr>
          <a:xfrm>
            <a:off x="838200" y="1825624"/>
            <a:ext cx="6616700" cy="5032376"/>
          </a:xfrm>
        </p:spPr>
        <p:txBody>
          <a:bodyPr>
            <a:normAutofit/>
          </a:bodyPr>
          <a:lstStyle/>
          <a:p>
            <a:r>
              <a:rPr lang="en-GB"/>
              <a:t>Be careful what you post</a:t>
            </a:r>
          </a:p>
          <a:p>
            <a:r>
              <a:rPr lang="en-GB"/>
              <a:t>You should have a privacy statement - </a:t>
            </a:r>
            <a:r>
              <a:rPr lang="en-GB">
                <a:hlinkClick r:id="rId4"/>
              </a:rPr>
              <a:t>https://www.isitwp.com/how-to-make-a-wordpress-privacy-policy/</a:t>
            </a:r>
            <a:endParaRPr lang="en-GB"/>
          </a:p>
          <a:p>
            <a:r>
              <a:rPr lang="en-GB"/>
              <a:t>What info do you collect, what do you do with it, how long do you keep it?</a:t>
            </a:r>
          </a:p>
          <a:p>
            <a:r>
              <a:rPr lang="en-GB"/>
              <a:t>If you have a form, need to add it!</a:t>
            </a:r>
          </a:p>
          <a:p>
            <a:r>
              <a:rPr lang="en-GB"/>
              <a:t>‘Settings’ &gt; ‘Privacy’ – template for a privacy page</a:t>
            </a:r>
          </a:p>
          <a:p>
            <a:r>
              <a:rPr lang="en-GB"/>
              <a:t>Make sure you add it into your site menu </a:t>
            </a:r>
          </a:p>
          <a:p>
            <a:endParaRPr lang="en-GB"/>
          </a:p>
        </p:txBody>
      </p:sp>
      <p:sp>
        <p:nvSpPr>
          <p:cNvPr id="5" name="TextBox 4"/>
          <p:cNvSpPr txBox="1"/>
          <p:nvPr/>
        </p:nvSpPr>
        <p:spPr>
          <a:xfrm>
            <a:off x="10946296" y="6185165"/>
            <a:ext cx="1908313" cy="646331"/>
          </a:xfrm>
          <a:prstGeom prst="rect">
            <a:avLst/>
          </a:prstGeom>
          <a:noFill/>
        </p:spPr>
        <p:txBody>
          <a:bodyPr wrap="square" rtlCol="0">
            <a:spAutoFit/>
          </a:bodyPr>
          <a:lstStyle/>
          <a:p>
            <a:r>
              <a:rPr lang="en-GB"/>
              <a:t>CC0 license</a:t>
            </a:r>
          </a:p>
          <a:p>
            <a:r>
              <a:rPr lang="en-GB">
                <a:hlinkClick r:id="rId5"/>
              </a:rPr>
              <a:t>@</a:t>
            </a:r>
            <a:r>
              <a:rPr lang="en-GB" err="1">
                <a:hlinkClick r:id="rId5"/>
              </a:rPr>
              <a:t>qimono</a:t>
            </a:r>
            <a:endParaRPr lang="en-GB"/>
          </a:p>
        </p:txBody>
      </p:sp>
    </p:spTree>
    <p:extLst>
      <p:ext uri="{BB962C8B-B14F-4D97-AF65-F5344CB8AC3E}">
        <p14:creationId xmlns:p14="http://schemas.microsoft.com/office/powerpoint/2010/main" val="399717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Moving your blog…</a:t>
            </a:r>
          </a:p>
        </p:txBody>
      </p:sp>
      <p:sp>
        <p:nvSpPr>
          <p:cNvPr id="3" name="Content Placeholder 2"/>
          <p:cNvSpPr>
            <a:spLocks noGrp="1"/>
          </p:cNvSpPr>
          <p:nvPr>
            <p:ph idx="1"/>
          </p:nvPr>
        </p:nvSpPr>
        <p:spPr>
          <a:xfrm>
            <a:off x="838200" y="1825625"/>
            <a:ext cx="8331200" cy="4351338"/>
          </a:xfrm>
        </p:spPr>
        <p:txBody>
          <a:bodyPr/>
          <a:lstStyle/>
          <a:p>
            <a:r>
              <a:rPr lang="en-GB"/>
              <a:t>From your admin panel</a:t>
            </a:r>
          </a:p>
          <a:p>
            <a:r>
              <a:rPr lang="en-GB"/>
              <a:t>Under ‘Tools’ – ‘Import’ and ‘Export’</a:t>
            </a:r>
          </a:p>
          <a:p>
            <a:r>
              <a:rPr lang="en-GB"/>
              <a:t>This will import/export content only! </a:t>
            </a:r>
            <a:r>
              <a:rPr lang="en-GB" err="1"/>
              <a:t>ie</a:t>
            </a:r>
            <a:r>
              <a:rPr lang="en-GB"/>
              <a:t> not themes/plugins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1696" y="2882900"/>
            <a:ext cx="3390304" cy="3810000"/>
          </a:xfrm>
          <a:prstGeom prst="rect">
            <a:avLst/>
          </a:prstGeom>
        </p:spPr>
      </p:pic>
      <p:sp>
        <p:nvSpPr>
          <p:cNvPr id="5" name="TextBox 4"/>
          <p:cNvSpPr txBox="1"/>
          <p:nvPr/>
        </p:nvSpPr>
        <p:spPr>
          <a:xfrm>
            <a:off x="5054600" y="6488668"/>
            <a:ext cx="4394200" cy="369332"/>
          </a:xfrm>
          <a:prstGeom prst="rect">
            <a:avLst/>
          </a:prstGeom>
          <a:noFill/>
        </p:spPr>
        <p:txBody>
          <a:bodyPr wrap="square" rtlCol="0">
            <a:spAutoFit/>
          </a:bodyPr>
          <a:lstStyle/>
          <a:p>
            <a:r>
              <a:rPr lang="en-GB"/>
              <a:t>Image by </a:t>
            </a:r>
            <a:r>
              <a:rPr lang="en-GB" err="1">
                <a:hlinkClick r:id="rId4"/>
              </a:rPr>
              <a:t>Clker</a:t>
            </a:r>
            <a:r>
              <a:rPr lang="en-GB">
                <a:hlinkClick r:id="rId4"/>
              </a:rPr>
              <a:t>-Free-Vector-Images</a:t>
            </a:r>
            <a:r>
              <a:rPr lang="en-GB"/>
              <a:t>, CC0</a:t>
            </a:r>
          </a:p>
        </p:txBody>
      </p:sp>
    </p:spTree>
    <p:extLst>
      <p:ext uri="{BB962C8B-B14F-4D97-AF65-F5344CB8AC3E}">
        <p14:creationId xmlns:p14="http://schemas.microsoft.com/office/powerpoint/2010/main" val="1751856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9500" y="0"/>
            <a:ext cx="10287000" cy="6858000"/>
          </a:xfrm>
          <a:prstGeom prst="rect">
            <a:avLst/>
          </a:prstGeom>
        </p:spPr>
      </p:pic>
      <p:sp>
        <p:nvSpPr>
          <p:cNvPr id="2" name="Title 1"/>
          <p:cNvSpPr>
            <a:spLocks noGrp="1"/>
          </p:cNvSpPr>
          <p:nvPr>
            <p:ph type="ctrTitle"/>
          </p:nvPr>
        </p:nvSpPr>
        <p:spPr>
          <a:xfrm>
            <a:off x="5181600" y="1731963"/>
            <a:ext cx="5511800" cy="2387600"/>
          </a:xfrm>
        </p:spPr>
        <p:txBody>
          <a:bodyPr/>
          <a:lstStyle/>
          <a:p>
            <a:r>
              <a:rPr lang="en-GB"/>
              <a:t>Now go and start building….!</a:t>
            </a:r>
          </a:p>
        </p:txBody>
      </p:sp>
      <p:sp>
        <p:nvSpPr>
          <p:cNvPr id="5" name="TextBox 4"/>
          <p:cNvSpPr txBox="1"/>
          <p:nvPr/>
        </p:nvSpPr>
        <p:spPr>
          <a:xfrm>
            <a:off x="5181600" y="6223000"/>
            <a:ext cx="3467100" cy="369332"/>
          </a:xfrm>
          <a:prstGeom prst="rect">
            <a:avLst/>
          </a:prstGeom>
          <a:noFill/>
        </p:spPr>
        <p:txBody>
          <a:bodyPr wrap="square" rtlCol="0">
            <a:spAutoFit/>
          </a:bodyPr>
          <a:lstStyle/>
          <a:p>
            <a:r>
              <a:rPr lang="en-GB"/>
              <a:t>Image by </a:t>
            </a:r>
            <a:r>
              <a:rPr lang="en-GB" err="1">
                <a:hlinkClick r:id="rId4"/>
              </a:rPr>
              <a:t>geralt</a:t>
            </a:r>
            <a:r>
              <a:rPr lang="en-GB"/>
              <a:t>, CC0</a:t>
            </a:r>
          </a:p>
        </p:txBody>
      </p:sp>
    </p:spTree>
    <p:extLst>
      <p:ext uri="{BB962C8B-B14F-4D97-AF65-F5344CB8AC3E}">
        <p14:creationId xmlns:p14="http://schemas.microsoft.com/office/powerpoint/2010/main" val="897359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Getting started suggestions</a:t>
            </a:r>
          </a:p>
        </p:txBody>
      </p:sp>
      <p:sp>
        <p:nvSpPr>
          <p:cNvPr id="3" name="Content Placeholder 2"/>
          <p:cNvSpPr>
            <a:spLocks noGrp="1"/>
          </p:cNvSpPr>
          <p:nvPr>
            <p:ph idx="1"/>
          </p:nvPr>
        </p:nvSpPr>
        <p:spPr/>
        <p:txBody>
          <a:bodyPr/>
          <a:lstStyle/>
          <a:p>
            <a:r>
              <a:rPr lang="en-GB"/>
              <a:t>Think about your reasons for blogging:   This will influence the appearance of your blog and what you’ll need it to do.</a:t>
            </a:r>
          </a:p>
          <a:p>
            <a:r>
              <a:rPr lang="en-GB"/>
              <a:t>An ‘about this blog’ page – tell the world why you are blogging. </a:t>
            </a:r>
          </a:p>
          <a:p>
            <a:r>
              <a:rPr lang="en-GB"/>
              <a:t>Change the appearance of the blog to suit your purpose</a:t>
            </a:r>
          </a:p>
          <a:p>
            <a:endParaRPr lang="en-GB"/>
          </a:p>
        </p:txBody>
      </p:sp>
    </p:spTree>
    <p:extLst>
      <p:ext uri="{BB962C8B-B14F-4D97-AF65-F5344CB8AC3E}">
        <p14:creationId xmlns:p14="http://schemas.microsoft.com/office/powerpoint/2010/main" val="34574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8832" y="5053450"/>
            <a:ext cx="1741358" cy="1602049"/>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4188" t="3640" r="2484" b="4815"/>
          <a:stretch/>
        </p:blipFill>
        <p:spPr>
          <a:xfrm>
            <a:off x="10031678" y="1082234"/>
            <a:ext cx="2034065" cy="2419155"/>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33514" t="7044" r="8226"/>
          <a:stretch/>
        </p:blipFill>
        <p:spPr>
          <a:xfrm>
            <a:off x="619100" y="5042400"/>
            <a:ext cx="1643032" cy="174705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126" y="2668823"/>
            <a:ext cx="1861006" cy="1899777"/>
          </a:xfrm>
          <a:prstGeom prst="rect">
            <a:avLst/>
          </a:prstGeom>
        </p:spPr>
      </p:pic>
      <p:sp>
        <p:nvSpPr>
          <p:cNvPr id="2" name="Title 1"/>
          <p:cNvSpPr>
            <a:spLocks noGrp="1"/>
          </p:cNvSpPr>
          <p:nvPr>
            <p:ph type="title"/>
          </p:nvPr>
        </p:nvSpPr>
        <p:spPr/>
        <p:txBody>
          <a:bodyPr/>
          <a:lstStyle/>
          <a:p>
            <a:r>
              <a:rPr lang="en-GB"/>
              <a:t>Introducing the team…</a:t>
            </a:r>
          </a:p>
        </p:txBody>
      </p:sp>
      <p:sp>
        <p:nvSpPr>
          <p:cNvPr id="3" name="Content Placeholder 2"/>
          <p:cNvSpPr>
            <a:spLocks noGrp="1"/>
          </p:cNvSpPr>
          <p:nvPr>
            <p:ph idx="1"/>
          </p:nvPr>
        </p:nvSpPr>
        <p:spPr>
          <a:xfrm>
            <a:off x="2383621" y="3027782"/>
            <a:ext cx="3569898" cy="1202247"/>
          </a:xfrm>
        </p:spPr>
        <p:txBody>
          <a:bodyPr vert="horz" lIns="91440" tIns="45720" rIns="91440" bIns="45720" rtlCol="0" anchor="t">
            <a:normAutofit fontScale="77500" lnSpcReduction="20000"/>
          </a:bodyPr>
          <a:lstStyle/>
          <a:p>
            <a:pPr marL="0" indent="0">
              <a:buNone/>
            </a:pPr>
            <a:r>
              <a:rPr lang="en-GB" b="1"/>
              <a:t>Lorna Campbell</a:t>
            </a:r>
            <a:endParaRPr lang="en-US"/>
          </a:p>
          <a:p>
            <a:pPr marL="0" indent="0">
              <a:buNone/>
            </a:pPr>
            <a:r>
              <a:rPr lang="en-GB"/>
              <a:t>Educational Design &amp; Engagement, Information Services</a:t>
            </a:r>
            <a:endParaRPr lang="en-GB">
              <a:cs typeface="Calibri" panose="020F0502020204030204"/>
            </a:endParaRPr>
          </a:p>
        </p:txBody>
      </p:sp>
      <p:sp>
        <p:nvSpPr>
          <p:cNvPr id="6" name="Content Placeholder 2"/>
          <p:cNvSpPr txBox="1">
            <a:spLocks/>
          </p:cNvSpPr>
          <p:nvPr/>
        </p:nvSpPr>
        <p:spPr>
          <a:xfrm>
            <a:off x="6877490" y="5136374"/>
            <a:ext cx="3250721" cy="7795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sz="2200" b="1"/>
              <a:t>Karen Howie</a:t>
            </a:r>
          </a:p>
          <a:p>
            <a:pPr marL="0" indent="0" algn="r">
              <a:buFont typeface="Arial" panose="020B0604020202020204" pitchFamily="34" charset="0"/>
              <a:buNone/>
            </a:pPr>
            <a:r>
              <a:rPr lang="en-GB" sz="2200"/>
              <a:t>Digital Learning Applications and Media, Information Services</a:t>
            </a:r>
          </a:p>
        </p:txBody>
      </p:sp>
      <p:sp>
        <p:nvSpPr>
          <p:cNvPr id="11" name="Content Placeholder 2"/>
          <p:cNvSpPr txBox="1">
            <a:spLocks/>
          </p:cNvSpPr>
          <p:nvPr/>
        </p:nvSpPr>
        <p:spPr>
          <a:xfrm>
            <a:off x="6461780" y="1806673"/>
            <a:ext cx="3569898" cy="12022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sz="2200" b="1"/>
              <a:t>Lila Pitcher</a:t>
            </a:r>
          </a:p>
          <a:p>
            <a:pPr marL="0" indent="0" algn="r">
              <a:buFont typeface="Arial" panose="020B0604020202020204" pitchFamily="34" charset="0"/>
              <a:buNone/>
            </a:pPr>
            <a:r>
              <a:rPr lang="en-GB" sz="2200"/>
              <a:t>Student Intern on the Academic Blogging project</a:t>
            </a:r>
          </a:p>
        </p:txBody>
      </p:sp>
      <p:sp>
        <p:nvSpPr>
          <p:cNvPr id="12" name="Content Placeholder 2"/>
          <p:cNvSpPr txBox="1">
            <a:spLocks/>
          </p:cNvSpPr>
          <p:nvPr/>
        </p:nvSpPr>
        <p:spPr>
          <a:xfrm>
            <a:off x="2378129" y="5304708"/>
            <a:ext cx="3250721" cy="7795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200" b="1"/>
              <a:t>Mark Findlay</a:t>
            </a:r>
          </a:p>
          <a:p>
            <a:pPr marL="0" indent="0">
              <a:buFont typeface="Arial" panose="020B0604020202020204" pitchFamily="34" charset="0"/>
              <a:buNone/>
            </a:pPr>
            <a:r>
              <a:rPr lang="en-GB" sz="2200"/>
              <a:t>Digital Learning Applications and Media, Information Services</a:t>
            </a:r>
          </a:p>
        </p:txBody>
      </p:sp>
    </p:spTree>
    <p:extLst>
      <p:ext uri="{BB962C8B-B14F-4D97-AF65-F5344CB8AC3E}">
        <p14:creationId xmlns:p14="http://schemas.microsoft.com/office/powerpoint/2010/main" val="787176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What we’ll be covering today</a:t>
            </a:r>
          </a:p>
        </p:txBody>
      </p:sp>
      <p:sp>
        <p:nvSpPr>
          <p:cNvPr id="3" name="Content Placeholder 2"/>
          <p:cNvSpPr>
            <a:spLocks noGrp="1"/>
          </p:cNvSpPr>
          <p:nvPr>
            <p:ph idx="1"/>
          </p:nvPr>
        </p:nvSpPr>
        <p:spPr/>
        <p:txBody>
          <a:bodyPr vert="horz" lIns="91440" tIns="45720" rIns="91440" bIns="45720" rtlCol="0" anchor="t">
            <a:normAutofit lnSpcReduction="10000"/>
          </a:bodyPr>
          <a:lstStyle/>
          <a:p>
            <a:r>
              <a:rPr lang="en-GB"/>
              <a:t>Event introduction</a:t>
            </a:r>
          </a:p>
          <a:p>
            <a:r>
              <a:rPr lang="en-GB"/>
              <a:t>Why should you blog and what should you blog about?</a:t>
            </a:r>
          </a:p>
          <a:p>
            <a:r>
              <a:rPr lang="en-GB"/>
              <a:t>Setting up a blog</a:t>
            </a:r>
            <a:endParaRPr lang="en-GB">
              <a:cs typeface="Calibri"/>
            </a:endParaRPr>
          </a:p>
          <a:p>
            <a:r>
              <a:rPr lang="en-GB"/>
              <a:t>Personalising your blog</a:t>
            </a:r>
          </a:p>
          <a:p>
            <a:r>
              <a:rPr lang="en-GB"/>
              <a:t>Plugins and themes</a:t>
            </a:r>
          </a:p>
          <a:p>
            <a:r>
              <a:rPr lang="en-GB"/>
              <a:t>Cake!</a:t>
            </a:r>
          </a:p>
          <a:p>
            <a:r>
              <a:rPr lang="en-GB"/>
              <a:t>How to write a blog</a:t>
            </a:r>
          </a:p>
          <a:p>
            <a:r>
              <a:rPr lang="en-GB"/>
              <a:t>Your responsibilities as a blog owner</a:t>
            </a:r>
            <a:endParaRPr lang="en-GB">
              <a:cs typeface="Calibri"/>
            </a:endParaRPr>
          </a:p>
          <a:p>
            <a:r>
              <a:rPr lang="en-GB"/>
              <a:t>Get blogging!</a:t>
            </a:r>
          </a:p>
        </p:txBody>
      </p:sp>
    </p:spTree>
    <p:extLst>
      <p:ext uri="{BB962C8B-B14F-4D97-AF65-F5344CB8AC3E}">
        <p14:creationId xmlns:p14="http://schemas.microsoft.com/office/powerpoint/2010/main" val="3099024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7787-FBDA-4790-8FF7-0D9B5B1C008E}"/>
              </a:ext>
            </a:extLst>
          </p:cNvPr>
          <p:cNvSpPr>
            <a:spLocks noGrp="1"/>
          </p:cNvSpPr>
          <p:nvPr>
            <p:ph type="title"/>
          </p:nvPr>
        </p:nvSpPr>
        <p:spPr/>
        <p:txBody>
          <a:bodyPr/>
          <a:lstStyle/>
          <a:p>
            <a:r>
              <a:rPr lang="en-US" dirty="0">
                <a:cs typeface="Calibri Light"/>
              </a:rPr>
              <a:t>About this event</a:t>
            </a:r>
            <a:endParaRPr lang="en-US" dirty="0"/>
          </a:p>
        </p:txBody>
      </p:sp>
      <p:sp>
        <p:nvSpPr>
          <p:cNvPr id="3" name="Content Placeholder 2">
            <a:extLst>
              <a:ext uri="{FF2B5EF4-FFF2-40B4-BE49-F238E27FC236}">
                <a16:creationId xmlns:a16="http://schemas.microsoft.com/office/drawing/2014/main" id="{38D3A257-ECA3-402A-916A-009B72B75A83}"/>
              </a:ext>
            </a:extLst>
          </p:cNvPr>
          <p:cNvSpPr>
            <a:spLocks noGrp="1"/>
          </p:cNvSpPr>
          <p:nvPr>
            <p:ph idx="1"/>
          </p:nvPr>
        </p:nvSpPr>
        <p:spPr/>
        <p:txBody>
          <a:bodyPr vert="horz" lIns="91440" tIns="45720" rIns="91440" bIns="45720" rtlCol="0" anchor="t">
            <a:normAutofit/>
          </a:bodyPr>
          <a:lstStyle/>
          <a:p>
            <a:r>
              <a:rPr lang="en-US">
                <a:cs typeface="Calibri"/>
              </a:rPr>
              <a:t>We are covering:</a:t>
            </a:r>
            <a:endParaRPr lang="en-US"/>
          </a:p>
          <a:p>
            <a:pPr lvl="1"/>
            <a:r>
              <a:rPr lang="en-US">
                <a:cs typeface="Calibri"/>
              </a:rPr>
              <a:t>Basics of web hosting</a:t>
            </a:r>
          </a:p>
          <a:p>
            <a:pPr lvl="1"/>
            <a:r>
              <a:rPr lang="en-US">
                <a:cs typeface="Calibri"/>
              </a:rPr>
              <a:t>Introduction to managing WordPress</a:t>
            </a:r>
            <a:endParaRPr lang="en-US" dirty="0">
              <a:cs typeface="Calibri"/>
            </a:endParaRPr>
          </a:p>
          <a:p>
            <a:pPr lvl="1"/>
            <a:r>
              <a:rPr lang="en-US">
                <a:cs typeface="Calibri"/>
              </a:rPr>
              <a:t>How to blog, what to blog about</a:t>
            </a:r>
          </a:p>
          <a:p>
            <a:pPr lvl="1"/>
            <a:r>
              <a:rPr lang="en-US">
                <a:cs typeface="Calibri"/>
              </a:rPr>
              <a:t>But if you want a simpler life, there are easier (but less flexible) solutions </a:t>
            </a:r>
            <a:endParaRPr lang="en-US" dirty="0">
              <a:cs typeface="Calibri"/>
            </a:endParaRPr>
          </a:p>
          <a:p>
            <a:pPr lvl="1"/>
            <a:endParaRPr lang="en-US" dirty="0">
              <a:cs typeface="Calibri"/>
            </a:endParaRPr>
          </a:p>
          <a:p>
            <a:r>
              <a:rPr lang="en-US">
                <a:cs typeface="Calibri"/>
              </a:rPr>
              <a:t>Why did we choose WordPress?</a:t>
            </a:r>
          </a:p>
          <a:p>
            <a:pPr lvl="1"/>
            <a:r>
              <a:rPr lang="en-US">
                <a:cs typeface="Calibri"/>
              </a:rPr>
              <a:t>Free, open-source software</a:t>
            </a:r>
            <a:endParaRPr lang="en-US" dirty="0">
              <a:cs typeface="Calibri"/>
            </a:endParaRPr>
          </a:p>
          <a:p>
            <a:pPr lvl="1"/>
            <a:r>
              <a:rPr lang="en-US">
                <a:cs typeface="Calibri"/>
              </a:rPr>
              <a:t>Most popular 'Content Management System' in the world</a:t>
            </a:r>
            <a:endParaRPr lang="en-US" dirty="0">
              <a:cs typeface="Calibri"/>
            </a:endParaRPr>
          </a:p>
          <a:p>
            <a:pPr lvl="1"/>
            <a:r>
              <a:rPr lang="en-US">
                <a:cs typeface="Calibri"/>
              </a:rPr>
              <a:t>Lots of extra functionality and personalisations brought via plugins/themes</a:t>
            </a:r>
          </a:p>
          <a:p>
            <a:pPr lvl="1"/>
            <a:endParaRPr lang="en-US" dirty="0">
              <a:cs typeface="Calibri"/>
            </a:endParaRPr>
          </a:p>
          <a:p>
            <a:pPr marL="457200" lvl="1" indent="0">
              <a:buNone/>
            </a:pPr>
            <a:endParaRPr lang="en-US" dirty="0">
              <a:cs typeface="Calibri"/>
            </a:endParaRPr>
          </a:p>
        </p:txBody>
      </p:sp>
    </p:spTree>
    <p:extLst>
      <p:ext uri="{BB962C8B-B14F-4D97-AF65-F5344CB8AC3E}">
        <p14:creationId xmlns:p14="http://schemas.microsoft.com/office/powerpoint/2010/main" val="1571686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About your blog</a:t>
            </a:r>
          </a:p>
        </p:txBody>
      </p:sp>
      <p:sp>
        <p:nvSpPr>
          <p:cNvPr id="3" name="Content Placeholder 2"/>
          <p:cNvSpPr>
            <a:spLocks noGrp="1"/>
          </p:cNvSpPr>
          <p:nvPr>
            <p:ph idx="1"/>
          </p:nvPr>
        </p:nvSpPr>
        <p:spPr/>
        <p:txBody>
          <a:bodyPr vert="horz" lIns="91440" tIns="45720" rIns="91440" bIns="45720" rtlCol="0" anchor="t">
            <a:normAutofit lnSpcReduction="10000"/>
          </a:bodyPr>
          <a:lstStyle/>
          <a:p>
            <a:r>
              <a:rPr lang="en-GB" dirty="0"/>
              <a:t>We are giving you a year of free hosting with Reclaim hosting.</a:t>
            </a:r>
          </a:p>
          <a:p>
            <a:r>
              <a:rPr lang="en-GB" dirty="0"/>
              <a:t>Your hosting is set to expire a year after today.</a:t>
            </a:r>
            <a:endParaRPr lang="en-GB" dirty="0">
              <a:cs typeface="Calibri"/>
            </a:endParaRPr>
          </a:p>
          <a:p>
            <a:r>
              <a:rPr lang="en-GB" dirty="0"/>
              <a:t>What happens after the year is up?</a:t>
            </a:r>
            <a:endParaRPr lang="en-GB" dirty="0">
              <a:cs typeface="Calibri"/>
            </a:endParaRPr>
          </a:p>
          <a:p>
            <a:pPr lvl="1"/>
            <a:r>
              <a:rPr lang="en-GB" dirty="0"/>
              <a:t>You can pay to keep the blog going as it is ($30 per year, ~£22) with your current domain name.</a:t>
            </a:r>
            <a:endParaRPr lang="en-GB" dirty="0">
              <a:cs typeface="Calibri"/>
            </a:endParaRPr>
          </a:p>
          <a:p>
            <a:pPr lvl="1"/>
            <a:r>
              <a:rPr lang="en-GB" dirty="0">
                <a:cs typeface="Calibri"/>
              </a:rPr>
              <a:t>You can move your blog to WordPress.com (free, less customisation possible but unless you have very specific requirements, it's probably ok)</a:t>
            </a:r>
            <a:endParaRPr lang="en-GB" dirty="0"/>
          </a:p>
          <a:p>
            <a:pPr lvl="1"/>
            <a:r>
              <a:rPr lang="en-GB" dirty="0"/>
              <a:t>Lots of other hosting options (</a:t>
            </a:r>
            <a:r>
              <a:rPr lang="en-GB" dirty="0" err="1"/>
              <a:t>I.e</a:t>
            </a:r>
            <a:r>
              <a:rPr lang="en-GB" dirty="0"/>
              <a:t> </a:t>
            </a:r>
            <a:r>
              <a:rPr lang="en-GB" dirty="0" err="1"/>
              <a:t>namecheap</a:t>
            </a:r>
            <a:r>
              <a:rPr lang="en-GB" dirty="0"/>
              <a:t>, GoDaddy)</a:t>
            </a:r>
            <a:endParaRPr lang="en-GB" dirty="0">
              <a:cs typeface="Calibri"/>
            </a:endParaRPr>
          </a:p>
          <a:p>
            <a:pPr lvl="1"/>
            <a:r>
              <a:rPr lang="en-GB" dirty="0">
                <a:cs typeface="Calibri"/>
              </a:rPr>
              <a:t>Possible Domain-Of-One's-Own project here, planned to start next year</a:t>
            </a:r>
            <a:endParaRPr lang="en-GB" dirty="0"/>
          </a:p>
          <a:p>
            <a:r>
              <a:rPr lang="en-GB" dirty="0"/>
              <a:t>Reclaim hosting – you can install other things, not just WordPress</a:t>
            </a:r>
          </a:p>
          <a:p>
            <a:r>
              <a:rPr lang="en-GB">
                <a:cs typeface="Calibri"/>
              </a:rPr>
              <a:t>2GBs of space</a:t>
            </a:r>
            <a:endParaRPr lang="en-GB" dirty="0">
              <a:cs typeface="Calibri"/>
            </a:endParaRPr>
          </a:p>
        </p:txBody>
      </p:sp>
    </p:spTree>
    <p:extLst>
      <p:ext uri="{BB962C8B-B14F-4D97-AF65-F5344CB8AC3E}">
        <p14:creationId xmlns:p14="http://schemas.microsoft.com/office/powerpoint/2010/main" val="1926506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DCCA3-9D67-4201-BBD1-1AAC902BB9FC}"/>
              </a:ext>
            </a:extLst>
          </p:cNvPr>
          <p:cNvSpPr>
            <a:spLocks noGrp="1"/>
          </p:cNvSpPr>
          <p:nvPr>
            <p:ph type="title"/>
          </p:nvPr>
        </p:nvSpPr>
        <p:spPr/>
        <p:txBody>
          <a:bodyPr/>
          <a:lstStyle/>
          <a:p>
            <a:r>
              <a:rPr lang="en-US">
                <a:cs typeface="Calibri Light"/>
              </a:rPr>
              <a:t>I want a simple life!</a:t>
            </a:r>
            <a:endParaRPr lang="en-US"/>
          </a:p>
        </p:txBody>
      </p:sp>
      <p:sp>
        <p:nvSpPr>
          <p:cNvPr id="3" name="Content Placeholder 2">
            <a:extLst>
              <a:ext uri="{FF2B5EF4-FFF2-40B4-BE49-F238E27FC236}">
                <a16:creationId xmlns:a16="http://schemas.microsoft.com/office/drawing/2014/main" id="{DDD91378-307D-41B1-B9C4-A7474E093F9E}"/>
              </a:ext>
            </a:extLst>
          </p:cNvPr>
          <p:cNvSpPr>
            <a:spLocks noGrp="1"/>
          </p:cNvSpPr>
          <p:nvPr>
            <p:ph idx="1"/>
          </p:nvPr>
        </p:nvSpPr>
        <p:spPr/>
        <p:txBody>
          <a:bodyPr vert="horz" lIns="91440" tIns="45720" rIns="91440" bIns="45720" rtlCol="0" anchor="t">
            <a:normAutofit/>
          </a:bodyPr>
          <a:lstStyle/>
          <a:p>
            <a:r>
              <a:rPr lang="en-US">
                <a:cs typeface="Calibri"/>
              </a:rPr>
              <a:t>Don't want to manage your own web hosting?</a:t>
            </a:r>
            <a:endParaRPr lang="en-US"/>
          </a:p>
          <a:p>
            <a:pPr lvl="1"/>
            <a:r>
              <a:rPr lang="en-US">
                <a:cs typeface="Calibri"/>
              </a:rPr>
              <a:t>WordPress.com</a:t>
            </a:r>
          </a:p>
          <a:p>
            <a:pPr lvl="1"/>
            <a:r>
              <a:rPr lang="en-US">
                <a:cs typeface="Calibri"/>
              </a:rPr>
              <a:t>Blogger - </a:t>
            </a:r>
            <a:r>
              <a:rPr lang="en-US">
                <a:cs typeface="Calibri"/>
                <a:hlinkClick r:id="rId2"/>
              </a:rPr>
              <a:t>https://www.blogger.com/</a:t>
            </a:r>
            <a:r>
              <a:rPr lang="en-US">
                <a:cs typeface="Calibri"/>
              </a:rPr>
              <a:t> </a:t>
            </a:r>
          </a:p>
          <a:p>
            <a:pPr lvl="1"/>
            <a:r>
              <a:rPr lang="en-US">
                <a:cs typeface="Calibri"/>
              </a:rPr>
              <a:t>Medium - </a:t>
            </a:r>
            <a:r>
              <a:rPr lang="en-US">
                <a:cs typeface="Calibri"/>
                <a:hlinkClick r:id="rId3"/>
              </a:rPr>
              <a:t>https://medium.com/</a:t>
            </a:r>
            <a:r>
              <a:rPr lang="en-US">
                <a:cs typeface="Calibri"/>
              </a:rPr>
              <a:t> </a:t>
            </a:r>
          </a:p>
          <a:p>
            <a:pPr lvl="1"/>
            <a:r>
              <a:rPr lang="en-US">
                <a:cs typeface="Calibri"/>
              </a:rPr>
              <a:t>Many other free/simple platforms.</a:t>
            </a:r>
          </a:p>
        </p:txBody>
      </p:sp>
    </p:spTree>
    <p:extLst>
      <p:ext uri="{BB962C8B-B14F-4D97-AF65-F5344CB8AC3E}">
        <p14:creationId xmlns:p14="http://schemas.microsoft.com/office/powerpoint/2010/main" val="2433084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6403" y="1690688"/>
            <a:ext cx="5652812" cy="3756764"/>
          </a:xfrm>
          <a:prstGeom prst="rect">
            <a:avLst/>
          </a:prstGeom>
        </p:spPr>
      </p:pic>
      <p:sp>
        <p:nvSpPr>
          <p:cNvPr id="2" name="Title 1"/>
          <p:cNvSpPr>
            <a:spLocks noGrp="1"/>
          </p:cNvSpPr>
          <p:nvPr>
            <p:ph type="title"/>
          </p:nvPr>
        </p:nvSpPr>
        <p:spPr/>
        <p:txBody>
          <a:bodyPr/>
          <a:lstStyle/>
          <a:p>
            <a:r>
              <a:rPr lang="en-GB"/>
              <a:t>About the competition</a:t>
            </a:r>
          </a:p>
        </p:txBody>
      </p:sp>
      <p:sp>
        <p:nvSpPr>
          <p:cNvPr id="3" name="Content Placeholder 2"/>
          <p:cNvSpPr>
            <a:spLocks noGrp="1"/>
          </p:cNvSpPr>
          <p:nvPr>
            <p:ph idx="1"/>
          </p:nvPr>
        </p:nvSpPr>
        <p:spPr>
          <a:xfrm>
            <a:off x="838200" y="1825625"/>
            <a:ext cx="8496300" cy="4351338"/>
          </a:xfrm>
        </p:spPr>
        <p:txBody>
          <a:bodyPr vert="horz" lIns="91440" tIns="45720" rIns="91440" bIns="45720" rtlCol="0" anchor="t">
            <a:normAutofit fontScale="85000" lnSpcReduction="10000"/>
          </a:bodyPr>
          <a:lstStyle/>
          <a:p>
            <a:r>
              <a:rPr lang="en-GB"/>
              <a:t>On Wednesday next week, we’ll be looking through your blogs and picking a winner!  The winner will get a £20 </a:t>
            </a:r>
            <a:r>
              <a:rPr lang="en-GB" err="1"/>
              <a:t>BlackWells</a:t>
            </a:r>
            <a:r>
              <a:rPr lang="en-GB"/>
              <a:t> book voucher, and we’ll contact you via your email address to arrange to get it to you.</a:t>
            </a:r>
          </a:p>
          <a:p>
            <a:r>
              <a:rPr lang="en-GB"/>
              <a:t>We’d ask you to please, before you go, fill in our form and give us your blogs web address so we can help you later if needed and we know which blogs should be considered for the competition.</a:t>
            </a:r>
          </a:p>
          <a:p>
            <a:r>
              <a:rPr lang="en-GB"/>
              <a:t>What are we looking for? A blog that …</a:t>
            </a:r>
          </a:p>
          <a:p>
            <a:pPr lvl="1"/>
            <a:r>
              <a:rPr lang="en-GB"/>
              <a:t>Looks attractive and it’s appearance suits the purpose of the blog</a:t>
            </a:r>
          </a:p>
          <a:p>
            <a:pPr lvl="1"/>
            <a:r>
              <a:rPr lang="en-GB"/>
              <a:t>Has a relevant first post</a:t>
            </a:r>
          </a:p>
          <a:p>
            <a:pPr lvl="1"/>
            <a:r>
              <a:rPr lang="en-GB"/>
              <a:t>Has a useful ‘About this blog’ (or similar) page</a:t>
            </a:r>
          </a:p>
          <a:p>
            <a:r>
              <a:rPr lang="en-GB">
                <a:cs typeface="Calibri"/>
              </a:rPr>
              <a:t>The blog has to be publicly available or we won't be able to see it :) </a:t>
            </a:r>
          </a:p>
          <a:p>
            <a:endParaRPr lang="en-GB">
              <a:cs typeface="Calibri"/>
            </a:endParaRPr>
          </a:p>
          <a:p>
            <a:pPr lvl="1"/>
            <a:endParaRPr lang="en-GB">
              <a:cs typeface="Calibri"/>
            </a:endParaRPr>
          </a:p>
          <a:p>
            <a:endParaRPr lang="en-GB">
              <a:cs typeface="Calibri"/>
            </a:endParaRPr>
          </a:p>
        </p:txBody>
      </p:sp>
      <p:sp>
        <p:nvSpPr>
          <p:cNvPr id="5" name="TextBox 4"/>
          <p:cNvSpPr txBox="1"/>
          <p:nvPr/>
        </p:nvSpPr>
        <p:spPr>
          <a:xfrm>
            <a:off x="9334500" y="6403683"/>
            <a:ext cx="2832100" cy="369332"/>
          </a:xfrm>
          <a:prstGeom prst="rect">
            <a:avLst/>
          </a:prstGeom>
          <a:noFill/>
        </p:spPr>
        <p:txBody>
          <a:bodyPr wrap="square" rtlCol="0">
            <a:spAutoFit/>
          </a:bodyPr>
          <a:lstStyle/>
          <a:p>
            <a:r>
              <a:rPr lang="en-GB"/>
              <a:t>Photo by </a:t>
            </a:r>
            <a:r>
              <a:rPr lang="en-GB" err="1">
                <a:hlinkClick r:id="rId3"/>
              </a:rPr>
              <a:t>LubosHouska</a:t>
            </a:r>
            <a:r>
              <a:rPr lang="en-GB"/>
              <a:t>, CC0</a:t>
            </a:r>
          </a:p>
        </p:txBody>
      </p:sp>
    </p:spTree>
    <p:extLst>
      <p:ext uri="{BB962C8B-B14F-4D97-AF65-F5344CB8AC3E}">
        <p14:creationId xmlns:p14="http://schemas.microsoft.com/office/powerpoint/2010/main" val="2532422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Your responsibilities….</a:t>
            </a:r>
          </a:p>
        </p:txBody>
      </p:sp>
      <p:sp>
        <p:nvSpPr>
          <p:cNvPr id="3" name="Subtitle 2"/>
          <p:cNvSpPr>
            <a:spLocks noGrp="1"/>
          </p:cNvSpPr>
          <p:nvPr>
            <p:ph type="subTitle" idx="1"/>
          </p:nvPr>
        </p:nvSpPr>
        <p:spPr/>
        <p:txBody>
          <a:bodyPr vert="horz" lIns="91440" tIns="45720" rIns="91440" bIns="45720" rtlCol="0" anchor="t">
            <a:normAutofit/>
          </a:bodyPr>
          <a:lstStyle/>
          <a:p>
            <a:r>
              <a:rPr lang="en-GB">
                <a:cs typeface="Calibri"/>
              </a:rPr>
              <a:t>As a blog owner</a:t>
            </a:r>
          </a:p>
          <a:p>
            <a:r>
              <a:rPr lang="en-GB">
                <a:cs typeface="Calibri"/>
              </a:rPr>
              <a:t>As a website manager!</a:t>
            </a:r>
          </a:p>
        </p:txBody>
      </p:sp>
    </p:spTree>
    <p:extLst>
      <p:ext uri="{BB962C8B-B14F-4D97-AF65-F5344CB8AC3E}">
        <p14:creationId xmlns:p14="http://schemas.microsoft.com/office/powerpoint/2010/main" val="2816535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Accessibility</a:t>
            </a:r>
          </a:p>
        </p:txBody>
      </p:sp>
      <p:sp>
        <p:nvSpPr>
          <p:cNvPr id="3" name="Content Placeholder 2"/>
          <p:cNvSpPr>
            <a:spLocks noGrp="1"/>
          </p:cNvSpPr>
          <p:nvPr>
            <p:ph idx="1"/>
          </p:nvPr>
        </p:nvSpPr>
        <p:spPr/>
        <p:txBody>
          <a:bodyPr>
            <a:normAutofit fontScale="92500" lnSpcReduction="10000"/>
          </a:bodyPr>
          <a:lstStyle/>
          <a:p>
            <a:r>
              <a:rPr lang="en-GB"/>
              <a:t>It’s important to make sure your site is accessible to people with disabilities.</a:t>
            </a:r>
          </a:p>
          <a:p>
            <a:r>
              <a:rPr lang="en-GB"/>
              <a:t>Having an accessible website often equates to it being usable too – following best practice.</a:t>
            </a:r>
          </a:p>
          <a:p>
            <a:r>
              <a:rPr lang="en-GB">
                <a:hlinkClick r:id="rId2"/>
              </a:rPr>
              <a:t>https://www.ed.ac.uk/information-services/learning-technology/blogging/introduction/how-to-create-an-accessible-blog</a:t>
            </a:r>
            <a:endParaRPr lang="en-GB"/>
          </a:p>
          <a:p>
            <a:r>
              <a:rPr lang="en-GB"/>
              <a:t>Main points:</a:t>
            </a:r>
          </a:p>
          <a:p>
            <a:pPr lvl="1"/>
            <a:r>
              <a:rPr lang="en-GB"/>
              <a:t>Provide alternatives to video/audio/image content.</a:t>
            </a:r>
          </a:p>
          <a:p>
            <a:pPr lvl="1"/>
            <a:r>
              <a:rPr lang="en-GB"/>
              <a:t>Don’t write in all caps, it’s hard to read. Avoid big chunks of italics.</a:t>
            </a:r>
          </a:p>
          <a:p>
            <a:pPr lvl="1"/>
            <a:r>
              <a:rPr lang="en-GB"/>
              <a:t>Preferably use sans-serif fonts. </a:t>
            </a:r>
          </a:p>
          <a:p>
            <a:pPr lvl="1"/>
            <a:r>
              <a:rPr lang="en-GB"/>
              <a:t>Use practical colour schemes</a:t>
            </a:r>
          </a:p>
          <a:p>
            <a:pPr lvl="1"/>
            <a:r>
              <a:rPr lang="en-GB"/>
              <a:t>Descriptive link text (not ‘click here’)</a:t>
            </a:r>
          </a:p>
        </p:txBody>
      </p:sp>
    </p:spTree>
    <p:extLst>
      <p:ext uri="{BB962C8B-B14F-4D97-AF65-F5344CB8AC3E}">
        <p14:creationId xmlns:p14="http://schemas.microsoft.com/office/powerpoint/2010/main" val="947565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772</Words>
  <Application>Microsoft Office PowerPoint</Application>
  <PresentationFormat>Widescreen</PresentationFormat>
  <Paragraphs>122</Paragraphs>
  <Slides>15</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Introducing the team…</vt:lpstr>
      <vt:lpstr>What we’ll be covering today</vt:lpstr>
      <vt:lpstr>About this event</vt:lpstr>
      <vt:lpstr>About your blog</vt:lpstr>
      <vt:lpstr>I want a simple life!</vt:lpstr>
      <vt:lpstr>About the competition</vt:lpstr>
      <vt:lpstr>Your responsibilities….</vt:lpstr>
      <vt:lpstr>Accessibility</vt:lpstr>
      <vt:lpstr>Digital footprint</vt:lpstr>
      <vt:lpstr>Security</vt:lpstr>
      <vt:lpstr>Data protection</vt:lpstr>
      <vt:lpstr>Moving your blog…</vt:lpstr>
      <vt:lpstr>Now go and start building….!</vt:lpstr>
      <vt:lpstr>Getting started suggestions</vt:lpstr>
    </vt:vector>
  </TitlesOfParts>
  <Company>University of Edinburgh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responsibilities….</dc:title>
  <dc:creator>HOWIE Karen</dc:creator>
  <cp:lastModifiedBy>HOWIE Karen</cp:lastModifiedBy>
  <cp:revision>72</cp:revision>
  <dcterms:created xsi:type="dcterms:W3CDTF">2019-02-11T14:44:46Z</dcterms:created>
  <dcterms:modified xsi:type="dcterms:W3CDTF">2019-02-22T12:20:57Z</dcterms:modified>
</cp:coreProperties>
</file>